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6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E8443-F954-4E2B-91F2-CB782E523435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4487C-E638-4819-B6D2-5D580881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42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AzureAD</a:t>
            </a:r>
            <a:r>
              <a:rPr lang="en-US" dirty="0"/>
              <a:t>: Connect-</a:t>
            </a:r>
            <a:r>
              <a:rPr lang="en-US" dirty="0" err="1"/>
              <a:t>AzureAD</a:t>
            </a:r>
            <a:r>
              <a:rPr lang="en-US" dirty="0"/>
              <a:t> -</a:t>
            </a:r>
            <a:r>
              <a:rPr lang="en-US" b="1" dirty="0"/>
              <a:t>Credential</a:t>
            </a:r>
          </a:p>
          <a:p>
            <a:r>
              <a:rPr lang="en-US" b="1" dirty="0"/>
              <a:t>Microsoft Teams: </a:t>
            </a:r>
            <a:r>
              <a:rPr lang="en-US" dirty="0"/>
              <a:t>Connect-</a:t>
            </a:r>
            <a:r>
              <a:rPr lang="en-US" dirty="0" err="1"/>
              <a:t>MicrosoftTeams</a:t>
            </a:r>
            <a:r>
              <a:rPr lang="en-US" dirty="0"/>
              <a:t> </a:t>
            </a:r>
            <a:r>
              <a:rPr lang="en-US" b="1" dirty="0"/>
              <a:t>-Credential</a:t>
            </a:r>
          </a:p>
          <a:p>
            <a:r>
              <a:rPr lang="en-US" b="1" dirty="0"/>
              <a:t>SharePoint Online: </a:t>
            </a:r>
            <a:r>
              <a:rPr lang="en-US" dirty="0"/>
              <a:t>Connect-</a:t>
            </a:r>
            <a:r>
              <a:rPr lang="en-US" dirty="0" err="1"/>
              <a:t>SPOService</a:t>
            </a:r>
            <a:r>
              <a:rPr lang="en-US" dirty="0"/>
              <a:t> </a:t>
            </a:r>
            <a:r>
              <a:rPr lang="en-US" b="1" dirty="0"/>
              <a:t>-Credential</a:t>
            </a:r>
          </a:p>
          <a:p>
            <a:r>
              <a:rPr lang="en-US" b="1" dirty="0"/>
              <a:t>PNP: </a:t>
            </a:r>
            <a:r>
              <a:rPr lang="en-US" dirty="0"/>
              <a:t>Connect-</a:t>
            </a:r>
            <a:r>
              <a:rPr lang="en-US" dirty="0" err="1"/>
              <a:t>PNPOnline</a:t>
            </a:r>
            <a:r>
              <a:rPr lang="en-US" dirty="0"/>
              <a:t> </a:t>
            </a:r>
            <a:r>
              <a:rPr lang="en-US" b="1" dirty="0"/>
              <a:t>-Credentials</a:t>
            </a:r>
          </a:p>
          <a:p>
            <a:r>
              <a:rPr lang="en-US" b="1" dirty="0"/>
              <a:t>Exchange: </a:t>
            </a:r>
            <a:r>
              <a:rPr lang="en-US" dirty="0"/>
              <a:t>$Session = New-</a:t>
            </a:r>
            <a:r>
              <a:rPr lang="en-US" dirty="0" err="1"/>
              <a:t>PSSession</a:t>
            </a:r>
            <a:r>
              <a:rPr lang="en-US" dirty="0"/>
              <a:t> -</a:t>
            </a:r>
            <a:r>
              <a:rPr lang="en-US" dirty="0" err="1"/>
              <a:t>ConfigurationName</a:t>
            </a:r>
            <a:r>
              <a:rPr lang="en-US" dirty="0"/>
              <a:t> </a:t>
            </a:r>
            <a:r>
              <a:rPr lang="en-US" dirty="0" err="1"/>
              <a:t>Microsoft.Exchange</a:t>
            </a:r>
            <a:r>
              <a:rPr lang="en-US" dirty="0"/>
              <a:t> -</a:t>
            </a:r>
            <a:r>
              <a:rPr lang="en-US" dirty="0" err="1"/>
              <a:t>ConnectionUri</a:t>
            </a:r>
            <a:r>
              <a:rPr lang="en-US" dirty="0"/>
              <a:t> https://outlook.office365.com/powershell-liveid/ -Credential $</a:t>
            </a:r>
            <a:r>
              <a:rPr lang="en-US" dirty="0" err="1"/>
              <a:t>UserCredential</a:t>
            </a:r>
            <a:r>
              <a:rPr lang="en-US" dirty="0"/>
              <a:t> -Authentication Basic -</a:t>
            </a:r>
            <a:r>
              <a:rPr lang="en-US" dirty="0" err="1"/>
              <a:t>AllowRedirection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Security &amp; Compliance</a:t>
            </a:r>
            <a:r>
              <a:rPr lang="en-US" dirty="0"/>
              <a:t>: $Session = New-</a:t>
            </a:r>
            <a:r>
              <a:rPr lang="en-US" dirty="0" err="1"/>
              <a:t>PSSession</a:t>
            </a:r>
            <a:r>
              <a:rPr lang="en-US" dirty="0"/>
              <a:t> -</a:t>
            </a:r>
            <a:r>
              <a:rPr lang="en-US" dirty="0" err="1"/>
              <a:t>ConfigurationName</a:t>
            </a:r>
            <a:r>
              <a:rPr lang="en-US" dirty="0"/>
              <a:t> </a:t>
            </a:r>
            <a:r>
              <a:rPr lang="en-US" dirty="0" err="1"/>
              <a:t>Microsoft.Exchange</a:t>
            </a:r>
            <a:r>
              <a:rPr lang="en-US" dirty="0"/>
              <a:t> -</a:t>
            </a:r>
            <a:r>
              <a:rPr lang="en-US" dirty="0" err="1"/>
              <a:t>ConnectionUri</a:t>
            </a:r>
            <a:r>
              <a:rPr lang="en-US" dirty="0"/>
              <a:t> https://ps.compliance.protection.outlook.com/powershell-liveid/ -Credential $</a:t>
            </a:r>
            <a:r>
              <a:rPr lang="en-US" dirty="0" err="1"/>
              <a:t>UserCredential</a:t>
            </a:r>
            <a:r>
              <a:rPr lang="en-US" dirty="0"/>
              <a:t> -Authentication Basic -</a:t>
            </a:r>
            <a:r>
              <a:rPr lang="en-US" dirty="0" err="1"/>
              <a:t>AllowRedirection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Skype for Business Online</a:t>
            </a:r>
            <a:r>
              <a:rPr lang="en-US" dirty="0"/>
              <a:t>: New-</a:t>
            </a:r>
            <a:r>
              <a:rPr lang="en-US" dirty="0" err="1"/>
              <a:t>CSOnlineSession</a:t>
            </a:r>
            <a:r>
              <a:rPr lang="en-US" dirty="0"/>
              <a:t> </a:t>
            </a:r>
            <a:r>
              <a:rPr lang="en-US" b="1" dirty="0"/>
              <a:t>-Credential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Overview of modules: https://docs.microsoft.com/en-us/office365/enterprise/powershell/manage-office-365-with-office-365-powershell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CB527-7D40-49BE-8694-B73679902950}" type="slidenum">
              <a:rPr lang="x-none" smtClean="0"/>
              <a:t>18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0124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CB527-7D40-49BE-8694-B73679902950}" type="slidenum">
              <a:rPr lang="x-none" smtClean="0"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162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CB527-7D40-49BE-8694-B73679902950}" type="slidenum">
              <a:rPr lang="x-none" smtClean="0"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8953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https://gist.github.com/azam-a/eba51bfbf922d34e8c87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CB527-7D40-49BE-8694-B73679902950}" type="slidenum">
              <a:rPr lang="x-none" smtClean="0"/>
              <a:t>26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8960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CB527-7D40-49BE-8694-B73679902950}" type="slidenum">
              <a:rPr lang="x-none" smtClean="0"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631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Contribute to docs.Microsoft.com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CB527-7D40-49BE-8694-B73679902950}" type="slidenum">
              <a:rPr lang="x-none" smtClean="0"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534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1F34C9-CB3D-4A60-A738-AA82CF78EA4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6119C175-F9C7-43D0-A1EB-EA56930FCF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933" y="4025546"/>
            <a:ext cx="12192000" cy="110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sz="1800"/>
          </a:p>
        </p:txBody>
      </p:sp>
      <p:pic>
        <p:nvPicPr>
          <p:cNvPr id="8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206521"/>
            <a:ext cx="382693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931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1F34C9-CB3D-4A60-A738-AA82CF78EA4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19C175-F9C7-43D0-A1EB-EA56930FCF7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392" y="704850"/>
            <a:ext cx="2460608" cy="44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9882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1F34C9-CB3D-4A60-A738-AA82CF78EA4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6119C175-F9C7-43D0-A1EB-EA56930FCF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725864"/>
            <a:ext cx="12192000" cy="11001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IN" sz="1800"/>
          </a:p>
        </p:txBody>
      </p:sp>
      <p:pic>
        <p:nvPicPr>
          <p:cNvPr id="8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867" y="3906839"/>
            <a:ext cx="382693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007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C1F34C9-CB3D-4A60-A738-AA82CF78EA4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19C175-F9C7-43D0-A1EB-EA56930FCF7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392" y="684214"/>
            <a:ext cx="2460608" cy="44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8305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0AE16DA-C49B-43A6-BF4C-282D5DD740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71BC"/>
              </a:clrFrom>
              <a:clrTo>
                <a:srgbClr val="0071B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78720" y="5639038"/>
            <a:ext cx="2113280" cy="1205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</a:endParaRPr>
          </a:p>
        </p:txBody>
      </p:sp>
      <p:sp>
        <p:nvSpPr>
          <p:cNvPr id="3076" name="Title Placeholder 8"/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3077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C1F34C9-CB3D-4A60-A738-AA82CF78EA46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fld id="{6119C175-F9C7-43D0-A1EB-EA56930FCF74}" type="slidenum">
              <a:rPr lang="en-US" smtClean="0"/>
              <a:t>‹#›</a:t>
            </a:fld>
            <a:endParaRPr lang="en-US"/>
          </a:p>
        </p:txBody>
      </p:sp>
      <p:grpSp>
        <p:nvGrpSpPr>
          <p:cNvPr id="3081" name="Group 1"/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129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1" fontAlgn="base" hangingPunct="1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powershellgaller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office365/enterprise/powershell/manage-office-365-with-office-365-powershel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rePoint/PnP-PowerShel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powershellgallery.com/packages/Office365.Connec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pnp/office365-cli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Shel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/>
            </a:r>
            <a:br>
              <a:rPr lang="it-IT" dirty="0"/>
            </a:br>
            <a:r>
              <a:rPr lang="en-GB" sz="6000" dirty="0"/>
              <a:t>Managing Office 365 without the admin </a:t>
            </a:r>
            <a:r>
              <a:rPr lang="en-GB" sz="6000" dirty="0" err="1"/>
              <a:t>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26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PowerShell Core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1656148-EADA-4AEE-843F-41321B499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03" y="1757776"/>
            <a:ext cx="7594599" cy="50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44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Windows PowerShell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F2BE137-9971-4DB1-9FC4-0291FC45D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2" y="2067723"/>
            <a:ext cx="8433977" cy="37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317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hosts &amp; editors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console</a:t>
            </a:r>
          </a:p>
          <a:p>
            <a:r>
              <a:rPr lang="en-US" dirty="0"/>
              <a:t>PowerShell ISE - Deprecated</a:t>
            </a:r>
          </a:p>
          <a:p>
            <a:r>
              <a:rPr lang="en-US" dirty="0"/>
              <a:t>Visual Studio Code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40984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33" dirty="0"/>
              <a:t>Visual Studio Code for authoring &amp; debugging</a:t>
            </a:r>
            <a:endParaRPr lang="it-IT" sz="3733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Don’t worry - you don’t have to be a developer</a:t>
            </a:r>
          </a:p>
          <a:p>
            <a:r>
              <a:rPr lang="en-US" sz="3733" dirty="0" err="1"/>
              <a:t>VSCode</a:t>
            </a:r>
            <a:r>
              <a:rPr lang="en-US" sz="3733" dirty="0"/>
              <a:t> is extensible &amp; customizable</a:t>
            </a:r>
          </a:p>
          <a:p>
            <a:r>
              <a:rPr lang="en-US" sz="3733" dirty="0"/>
              <a:t>Great for authoring</a:t>
            </a:r>
          </a:p>
          <a:p>
            <a:r>
              <a:rPr lang="en-US" sz="3733" dirty="0"/>
              <a:t>Takes some getting used to for debugging</a:t>
            </a:r>
          </a:p>
          <a:p>
            <a:r>
              <a:rPr lang="en-US" sz="3733" dirty="0"/>
              <a:t>You need the PowerShell extension!</a:t>
            </a:r>
          </a:p>
          <a:p>
            <a:endParaRPr lang="it-IT" sz="3733" dirty="0"/>
          </a:p>
        </p:txBody>
      </p:sp>
    </p:spTree>
    <p:extLst>
      <p:ext uri="{BB962C8B-B14F-4D97-AF65-F5344CB8AC3E}">
        <p14:creationId xmlns:p14="http://schemas.microsoft.com/office/powerpoint/2010/main" val="2891689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DEBF7D59-9ED4-4BE7-B422-0D4B59104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525" y="96308"/>
            <a:ext cx="8006388" cy="666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026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5532" y="126881"/>
            <a:ext cx="10972800" cy="1143000"/>
          </a:xfrm>
        </p:spPr>
        <p:txBody>
          <a:bodyPr>
            <a:normAutofit/>
          </a:bodyPr>
          <a:lstStyle/>
          <a:p>
            <a:r>
              <a:rPr lang="en-US" sz="4267" dirty="0"/>
              <a:t>Working with Modules 101</a:t>
            </a:r>
            <a:endParaRPr lang="it-IT" sz="4267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399" y="1311215"/>
            <a:ext cx="8356121" cy="3512389"/>
          </a:xfrm>
        </p:spPr>
        <p:txBody>
          <a:bodyPr>
            <a:normAutofit fontScale="85000" lnSpcReduction="20000"/>
          </a:bodyPr>
          <a:lstStyle/>
          <a:p>
            <a:r>
              <a:rPr lang="en-US" sz="3733" dirty="0"/>
              <a:t>Functionality is delivered through modules</a:t>
            </a:r>
          </a:p>
          <a:p>
            <a:r>
              <a:rPr lang="en-US" sz="3733" dirty="0"/>
              <a:t>Download manually or use the PowerShell Gallery</a:t>
            </a:r>
            <a:br>
              <a:rPr lang="en-US" sz="3733" dirty="0"/>
            </a:br>
            <a:r>
              <a:rPr lang="en-US" sz="3733" dirty="0">
                <a:hlinkClick r:id="rId2"/>
              </a:rPr>
              <a:t>https://www.powershellgallery.com/</a:t>
            </a:r>
            <a:r>
              <a:rPr lang="en-US" sz="3733" dirty="0"/>
              <a:t> </a:t>
            </a:r>
          </a:p>
          <a:p>
            <a:r>
              <a:rPr lang="en-US" sz="3733" dirty="0"/>
              <a:t>[verb]-Module</a:t>
            </a:r>
          </a:p>
          <a:p>
            <a:r>
              <a:rPr lang="en-US" sz="3733" dirty="0"/>
              <a:t>How to know where to find them?</a:t>
            </a:r>
          </a:p>
          <a:p>
            <a:r>
              <a:rPr lang="en-US" sz="3733" dirty="0"/>
              <a:t>How to know which ones you have installed?</a:t>
            </a:r>
          </a:p>
          <a:p>
            <a:endParaRPr lang="it-IT" sz="3733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DB41BAD-C4ED-44D1-82E5-D95F8D10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6723"/>
            <a:ext cx="6246063" cy="2855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6F905D4-83E2-482E-AE9F-FE895687D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521" y="4744529"/>
            <a:ext cx="6986337" cy="23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62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Modules 101 - Community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Github</a:t>
            </a:r>
            <a:endParaRPr lang="en-US" b="1" dirty="0"/>
          </a:p>
          <a:p>
            <a:r>
              <a:rPr lang="en-US" dirty="0"/>
              <a:t>"Cloud for code"</a:t>
            </a:r>
          </a:p>
          <a:p>
            <a:r>
              <a:rPr lang="en-US" dirty="0"/>
              <a:t>Private / public repositories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PowerShell Gallery</a:t>
            </a:r>
          </a:p>
          <a:p>
            <a:r>
              <a:rPr lang="en-US" dirty="0"/>
              <a:t>One stop shop for all published </a:t>
            </a:r>
            <a:br>
              <a:rPr lang="en-US" dirty="0"/>
            </a:br>
            <a:r>
              <a:rPr lang="en-US" dirty="0"/>
              <a:t>PowerShell content                       </a:t>
            </a:r>
            <a:r>
              <a:rPr lang="en-US" sz="4000" i="1" dirty="0" err="1"/>
              <a:t>Juni</a:t>
            </a:r>
            <a:r>
              <a:rPr lang="en-US" sz="4000" i="1" dirty="0"/>
              <a:t> 2018</a:t>
            </a:r>
            <a:endParaRPr lang="en-US" i="1" dirty="0"/>
          </a:p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8D46FBA-FBC0-49A6-9B5D-4CB39F71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585" y="1769533"/>
            <a:ext cx="4346999" cy="392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3C9B684-619B-44B7-B09D-414855DD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59" y="2666679"/>
            <a:ext cx="5869325" cy="241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35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231765D-3CB3-4D5B-A05A-1D9C6C3995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7" b="524"/>
          <a:stretch/>
        </p:blipFill>
        <p:spPr>
          <a:xfrm>
            <a:off x="21" y="2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05B961-5E67-4588-AA96-969C0098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9"/>
          </a:xfrm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PowerShell and Office 365</a:t>
            </a:r>
          </a:p>
        </p:txBody>
      </p:sp>
    </p:spTree>
    <p:extLst>
      <p:ext uri="{BB962C8B-B14F-4D97-AF65-F5344CB8AC3E}">
        <p14:creationId xmlns:p14="http://schemas.microsoft.com/office/powerpoint/2010/main" val="13580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3CCC8D-89F6-4FF0-8569-B161325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Office 365 PowerShell Overview</a:t>
            </a:r>
            <a:endParaRPr lang="x-none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azure active directory">
            <a:extLst>
              <a:ext uri="{FF2B5EF4-FFF2-40B4-BE49-F238E27FC236}">
                <a16:creationId xmlns:a16="http://schemas.microsoft.com/office/drawing/2014/main" xmlns="" id="{7603E321-3CD6-4D41-9E7C-0770852BC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09" y="1953351"/>
            <a:ext cx="1407339" cy="144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SharePoint Online Logo">
            <a:extLst>
              <a:ext uri="{FF2B5EF4-FFF2-40B4-BE49-F238E27FC236}">
                <a16:creationId xmlns:a16="http://schemas.microsoft.com/office/drawing/2014/main" xmlns="" id="{D11F69BE-62A2-4DBB-941D-A217DAD4D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284" y="1690690"/>
            <a:ext cx="2576513" cy="144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F637411-D88D-4E8F-9B74-3F8619AF2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524" y="3793728"/>
            <a:ext cx="1602097" cy="1840971"/>
          </a:xfrm>
          <a:prstGeom prst="rect">
            <a:avLst/>
          </a:prstGeom>
        </p:spPr>
      </p:pic>
      <p:pic>
        <p:nvPicPr>
          <p:cNvPr id="1032" name="Picture 8" descr="Image result for skype for business online logo">
            <a:extLst>
              <a:ext uri="{FF2B5EF4-FFF2-40B4-BE49-F238E27FC236}">
                <a16:creationId xmlns:a16="http://schemas.microsoft.com/office/drawing/2014/main" xmlns="" id="{796B55DD-FC54-4512-9280-BEDC7AD71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284" y="4078617"/>
            <a:ext cx="1705001" cy="171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icrosoft teams logo">
            <a:extLst>
              <a:ext uri="{FF2B5EF4-FFF2-40B4-BE49-F238E27FC236}">
                <a16:creationId xmlns:a16="http://schemas.microsoft.com/office/drawing/2014/main" xmlns="" id="{5122825C-0C6E-4FBE-B114-FC34ABFA0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10" y="3933163"/>
            <a:ext cx="1952625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6E312C-617A-4F28-953E-F74067F0E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297" y="5792061"/>
            <a:ext cx="2876551" cy="647700"/>
          </a:xfrm>
          <a:prstGeom prst="rect">
            <a:avLst/>
          </a:prstGeom>
        </p:spPr>
      </p:pic>
      <p:pic>
        <p:nvPicPr>
          <p:cNvPr id="1036" name="Picture 12" descr="SharePoint Patterns and Practices">
            <a:extLst>
              <a:ext uri="{FF2B5EF4-FFF2-40B4-BE49-F238E27FC236}">
                <a16:creationId xmlns:a16="http://schemas.microsoft.com/office/drawing/2014/main" xmlns="" id="{7627D1E9-58E5-4B4F-89D7-557610FB2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69" y="2214761"/>
            <a:ext cx="3225881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&amp; PowerApps (preview)</a:t>
            </a:r>
            <a:endParaRPr lang="it-IT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5095A5AB-EA63-4B4D-8875-649D315A7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642" y="1667536"/>
            <a:ext cx="8269725" cy="49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127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7492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467" dirty="0"/>
              <a:t>Office 365 Admin Role (Global or service admin, depending on which service you want to use)</a:t>
            </a:r>
          </a:p>
          <a:p>
            <a:r>
              <a:rPr lang="en-US" sz="3467" dirty="0"/>
              <a:t>Windows 7 SP1 or higher</a:t>
            </a:r>
          </a:p>
          <a:p>
            <a:r>
              <a:rPr lang="en-US" sz="3467" dirty="0"/>
              <a:t>The necessary modules:</a:t>
            </a:r>
            <a:br>
              <a:rPr lang="en-US" sz="3467" dirty="0"/>
            </a:br>
            <a:r>
              <a:rPr lang="en-US" sz="3467" dirty="0"/>
              <a:t/>
            </a:r>
            <a:br>
              <a:rPr lang="en-US" sz="3467" dirty="0"/>
            </a:br>
            <a:r>
              <a:rPr lang="en-US" sz="3467" dirty="0">
                <a:hlinkClick r:id="rId2"/>
              </a:rPr>
              <a:t>https://docs.microsoft.com/en-us/office365/enterprise/powershell/manage-office-365-with-office-365-powershell</a:t>
            </a:r>
            <a:r>
              <a:rPr lang="en-US" sz="3467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18472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remaining modules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Install-Module </a:t>
            </a:r>
            <a:r>
              <a:rPr lang="en-US" dirty="0" err="1"/>
              <a:t>AzureAD</a:t>
            </a:r>
            <a:endParaRPr lang="en-US" dirty="0"/>
          </a:p>
          <a:p>
            <a:r>
              <a:rPr lang="en-US" dirty="0"/>
              <a:t>Install-Module </a:t>
            </a:r>
            <a:r>
              <a:rPr lang="en-US" dirty="0" err="1"/>
              <a:t>MSOnline</a:t>
            </a:r>
            <a:endParaRPr lang="en-US" dirty="0"/>
          </a:p>
          <a:p>
            <a:r>
              <a:rPr lang="en-US" dirty="0"/>
              <a:t>Install-Module </a:t>
            </a:r>
            <a:r>
              <a:rPr lang="en-US" dirty="0" err="1"/>
              <a:t>MicrosoftTeams</a:t>
            </a:r>
            <a:endParaRPr lang="en-US" dirty="0"/>
          </a:p>
          <a:p>
            <a:r>
              <a:rPr lang="en-US" dirty="0"/>
              <a:t>Install-Module </a:t>
            </a:r>
            <a:r>
              <a:rPr lang="en-US" dirty="0" err="1"/>
              <a:t>Microsoft.Online.SharePoint.PowerShell</a:t>
            </a:r>
            <a:endParaRPr lang="en-US" dirty="0"/>
          </a:p>
          <a:p>
            <a:r>
              <a:rPr lang="en-US" dirty="0"/>
              <a:t>Install-Module </a:t>
            </a:r>
            <a:r>
              <a:rPr lang="en-US" dirty="0" err="1"/>
              <a:t>SharePointPnPPowerShellOnline</a:t>
            </a:r>
            <a:endParaRPr lang="x-none" dirty="0"/>
          </a:p>
          <a:p>
            <a:pPr marL="0" indent="0">
              <a:buNone/>
            </a:pPr>
            <a:r>
              <a:rPr lang="en-US" sz="2667" dirty="0"/>
              <a:t>      </a:t>
            </a:r>
            <a:r>
              <a:rPr lang="en-US" sz="2667" dirty="0">
                <a:hlinkClick r:id="rId2"/>
              </a:rPr>
              <a:t>https://github.com/SharePoint/PnP-PowerShell</a:t>
            </a:r>
            <a:r>
              <a:rPr lang="en-US" sz="2667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155413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talking on a cell phone&#10;&#10;Description generated with high confidence">
            <a:extLst>
              <a:ext uri="{FF2B5EF4-FFF2-40B4-BE49-F238E27FC236}">
                <a16:creationId xmlns:a16="http://schemas.microsoft.com/office/drawing/2014/main" xmlns="" id="{82054B70-685A-4BCD-8DF6-F9411F2E2A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1" y="2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12053B-B238-4584-A259-0446902F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9"/>
          </a:xfrm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Are you confused yet?</a:t>
            </a:r>
          </a:p>
        </p:txBody>
      </p:sp>
    </p:spTree>
    <p:extLst>
      <p:ext uri="{BB962C8B-B14F-4D97-AF65-F5344CB8AC3E}">
        <p14:creationId xmlns:p14="http://schemas.microsoft.com/office/powerpoint/2010/main" val="90902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…or use the power of community!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https://www.powershellgallery.com/packages/Office365.Connect/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Connect-Office365 -Tenant "</a:t>
            </a:r>
            <a:r>
              <a:rPr lang="en-US" sz="3200" dirty="0" err="1"/>
              <a:t>sharepointrelated</a:t>
            </a:r>
            <a:r>
              <a:rPr lang="en-US" sz="3200" dirty="0"/>
              <a:t>"</a:t>
            </a:r>
          </a:p>
          <a:p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7AB9EF0-BA0C-452D-830E-17F5F99C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7" y="3623816"/>
            <a:ext cx="10006083" cy="323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429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7BDA24-46EC-4E4F-A11D-FF677156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which module?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D737CC-E7E8-4AAD-81A8-93F2BF33E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x-non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3B52650C-DC32-4ED1-A43C-A23ED9575E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1271" y="2517935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44343116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4004958592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Cmdlet contains</a:t>
                      </a:r>
                      <a:endParaRPr lang="x-none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Module</a:t>
                      </a:r>
                      <a:endParaRPr lang="x-none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171711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*-</a:t>
                      </a:r>
                      <a:r>
                        <a:rPr lang="en-US" sz="1900" dirty="0" err="1"/>
                        <a:t>Msol</a:t>
                      </a:r>
                      <a:r>
                        <a:rPr lang="en-US" sz="1900" dirty="0"/>
                        <a:t>*</a:t>
                      </a:r>
                      <a:endParaRPr lang="x-none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err="1"/>
                        <a:t>MSOnline</a:t>
                      </a:r>
                      <a:endParaRPr lang="x-none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953992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*-</a:t>
                      </a:r>
                      <a:r>
                        <a:rPr lang="en-US" sz="1900" dirty="0" err="1"/>
                        <a:t>AzureAD</a:t>
                      </a:r>
                      <a:r>
                        <a:rPr lang="en-US" sz="1900" dirty="0"/>
                        <a:t>*</a:t>
                      </a:r>
                      <a:endParaRPr lang="x-none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err="1"/>
                        <a:t>AzureAD</a:t>
                      </a:r>
                      <a:endParaRPr lang="x-none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1078146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1900" dirty="0"/>
                        <a:t>*-SPO*</a:t>
                      </a:r>
                      <a:endParaRPr lang="x-none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err="1"/>
                        <a:t>Microsoft.Online.SharePoint.PowerShell</a:t>
                      </a:r>
                      <a:endParaRPr lang="x-none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726887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*-CS*</a:t>
                      </a:r>
                      <a:endParaRPr lang="x-none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SkypeOnlineConnector</a:t>
                      </a:r>
                      <a:endParaRPr lang="en-US" sz="1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115194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*-Team*</a:t>
                      </a:r>
                      <a:endParaRPr lang="x-none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MicrosoftTeams</a:t>
                      </a:r>
                      <a:endParaRPr lang="en-US" sz="1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855143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*-CC*</a:t>
                      </a:r>
                      <a:endParaRPr lang="x-none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SecurityCompliance</a:t>
                      </a:r>
                      <a:endParaRPr lang="en-US" sz="1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562427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US" sz="1900" dirty="0"/>
                        <a:t>*-PnP*</a:t>
                      </a:r>
                      <a:endParaRPr lang="x-none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SharePointPnPPowerShellOnline</a:t>
                      </a:r>
                      <a:endParaRPr lang="en-US" sz="19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5518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81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DF790C-A2B5-4B8C-97F7-76A23086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SharePoint?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15EEAC-7C2A-4385-8F35-725DB1042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733" dirty="0"/>
              <a:t>          </a:t>
            </a:r>
            <a:r>
              <a:rPr lang="en-US" sz="3733" b="1" dirty="0"/>
              <a:t>Admin tasks                          Content</a:t>
            </a:r>
          </a:p>
          <a:p>
            <a:pPr marL="0" indent="0">
              <a:buNone/>
            </a:pPr>
            <a:r>
              <a:rPr lang="en-US" dirty="0"/>
              <a:t>				             			 </a:t>
            </a:r>
            <a:r>
              <a:rPr lang="en-US" sz="2667" dirty="0"/>
              <a:t>Anything that would </a:t>
            </a:r>
          </a:p>
          <a:p>
            <a:pPr marL="0" indent="0">
              <a:buNone/>
            </a:pPr>
            <a:r>
              <a:rPr lang="en-US" sz="2667" dirty="0"/>
              <a:t>					                             require CSOM PowerShell</a:t>
            </a:r>
            <a:endParaRPr lang="x-none" sz="2667" dirty="0"/>
          </a:p>
        </p:txBody>
      </p:sp>
      <p:pic>
        <p:nvPicPr>
          <p:cNvPr id="4" name="Picture 4" descr="Microsoft SharePoint Online Logo">
            <a:extLst>
              <a:ext uri="{FF2B5EF4-FFF2-40B4-BE49-F238E27FC236}">
                <a16:creationId xmlns:a16="http://schemas.microsoft.com/office/drawing/2014/main" xmlns="" id="{DC09FB0F-7B32-4F80-A786-95446618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87" y="3561064"/>
            <a:ext cx="2576513" cy="144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SharePoint Patterns and Practices">
            <a:extLst>
              <a:ext uri="{FF2B5EF4-FFF2-40B4-BE49-F238E27FC236}">
                <a16:creationId xmlns:a16="http://schemas.microsoft.com/office/drawing/2014/main" xmlns="" id="{0F41A103-D8DF-44B6-B8F4-55776170E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710" y="2116361"/>
            <a:ext cx="3225881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CF66F72-2CA8-4BFC-B666-7CA23944D4D9}"/>
              </a:ext>
            </a:extLst>
          </p:cNvPr>
          <p:cNvSpPr txBox="1"/>
          <p:nvPr/>
        </p:nvSpPr>
        <p:spPr>
          <a:xfrm>
            <a:off x="4994523" y="2434933"/>
            <a:ext cx="142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VS</a:t>
            </a:r>
            <a:endParaRPr lang="nl-N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D122B59-E0D3-4489-A9FD-4C5BB2BD7D9F}"/>
              </a:ext>
            </a:extLst>
          </p:cNvPr>
          <p:cNvSpPr/>
          <p:nvPr/>
        </p:nvSpPr>
        <p:spPr>
          <a:xfrm>
            <a:off x="2584450" y="6183253"/>
            <a:ext cx="8058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Install-Module –Name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SharePointPnPPowerShellOnline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DF790C-A2B5-4B8C-97F7-76A23086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Online PowerShell vs PNP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4B8D9A0-233B-4C2E-AC5D-DDAE6545B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4" y="2458444"/>
            <a:ext cx="6247718" cy="288634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B16AE8C-A04C-4789-9924-A411642E4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408" y="2493897"/>
            <a:ext cx="5134692" cy="1267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F9D319E-B0C9-4F89-BD38-9AED3E2B179E}"/>
              </a:ext>
            </a:extLst>
          </p:cNvPr>
          <p:cNvSpPr txBox="1"/>
          <p:nvPr/>
        </p:nvSpPr>
        <p:spPr>
          <a:xfrm>
            <a:off x="621322" y="1964842"/>
            <a:ext cx="828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Add a list item - SharePoint Online PowerShell</a:t>
            </a:r>
            <a:endParaRPr lang="nl-NL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B0C946-5351-4279-8024-A129E986AB6C}"/>
              </a:ext>
            </a:extLst>
          </p:cNvPr>
          <p:cNvSpPr txBox="1"/>
          <p:nvPr/>
        </p:nvSpPr>
        <p:spPr>
          <a:xfrm>
            <a:off x="6849593" y="1999347"/>
            <a:ext cx="410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Add a list item - PNP PowerShell</a:t>
            </a:r>
            <a:endParaRPr lang="nl-NL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2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B06BA6-A985-4FD9-86A5-13C8A438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300+ </a:t>
            </a:r>
            <a:r>
              <a:rPr lang="en-US" dirty="0" err="1"/>
              <a:t>Commandlets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F7130CD-BE95-4D52-89BC-2C7AF7DBFE78}"/>
              </a:ext>
            </a:extLst>
          </p:cNvPr>
          <p:cNvSpPr/>
          <p:nvPr/>
        </p:nvSpPr>
        <p:spPr>
          <a:xfrm>
            <a:off x="588034" y="1984075"/>
            <a:ext cx="4096109" cy="25822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PnPContentType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PnPContentTypeToDocumentSet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PnPContentTypeToList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PnPCustomAction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PnPDataRowsToProvisioningTemplate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PnPDocumentSet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PnPEventReceiver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PnPField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PnPFieldFromXml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PnPFieldToContentType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PnPFile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PnPFileToProvisioningTemplate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PnPFolder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PnPHtmlPublishingPageLayout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PnPIndexedProperty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PnPJavaScriptBlock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PnPJavaScriptLink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PnPListFoldersToProvisioningTemplate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PnPListItem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PnPMasterPage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PnPNavigationNode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PnPPublishingImageRendition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PnPPublishingPage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PnPPublishingPageLayout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PnPTaxonomyField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PnPUserToGroup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PnPView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PnPWebPartToWebPartPage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PnPWebPartToWikiPage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PnPWikiPage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PnPWorkflowDefinition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Add-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PnPWorkflowSubscription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Apply-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PnPProvisioningTemplate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Clear-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PnpRecycleBinItem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Clear-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PnPTenantRecycleBinItem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Connect-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PnPMicrosoftGraph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Connect-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PnPOnline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Convert-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PnPFolderToProvisioningTemplate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Convert-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PnPProvisioningTemplate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Copy-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PnPFile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Disable-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PnPFeature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Disable-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PnPResponsiveUI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Disconnect-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PnPOnline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Enable-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PnPFeature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Enable-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PnPResponsiveUI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Ensure-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PnPFolder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Execute-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PnPQuery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Export-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PnPTaxonomy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Export-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PnPTermGroupToXml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Find-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PnPFile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PnPAccessToken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PnPAppInstance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PnPAuditing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PnPAuthenticationRealm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PnPAzureADManifestKeyCredentials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PnPContentType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PnPContentTypePublishingHubUrl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PnPContext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PnPCustomAction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PnPDocumentSetTemplate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PnPEventReceiver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PnPFeature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PnPField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PnPFile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PnPFolder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PnPFolderItem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PnPGroupPermissions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PnPHealthScore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PnPHomePage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PnPIndexedPropertyKeys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PnPJavaScriptLink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PnPList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PnPListItem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PnPMasterPage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PnPProperty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PnPPropertyBag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PnPProvisioningTemplate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PnPProvisioningTemplateFromGallery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PnPPublishingImageRendition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PnPRecycleBinItem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PnPRequestAccessEmails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PnPSearchConfiguration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PnPSite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PnPSiteClosure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PnPSiteCollectionTermStore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PnPSitePolicy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PnPSiteSearchQueryResults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PnPStoredCredential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PnPSubWebs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PnPTaxonomyItem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PnPTaxonomySession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PnPTenantRecycleBinItem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PnPTenantSite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PnPTerm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PnPTermGroup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PnPTermSet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PnPTheme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PnPTimeZoneId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PnPUnifiedGroup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PnPUserProfileProperty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PnPView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PnPWebPart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PnPWebPartProperty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PnPWebPartXml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PnPWebTemplates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PnPWikiPageContent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PnPWorkflowDefinition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Get-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PnPWorkflowSubscription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Import-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PnPAppPackage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Import-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PnPTaxonomy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Import-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PnPTermGroupFromXml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Import-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PnPTermSet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Install-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PnPSolution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Invoke-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PnPWebAction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Load-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PnPProvisioningTemplate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PnPFile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PnPFolder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PnpRecycleBinItem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PnPExtensbilityHandlerObject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PnPList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PnPPersonalSite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PnPProvisioningTemplate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PnPProvisioningTemplateFromFolder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PnPTenantSite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PnPTerm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PnPTermGroup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PnPTermSet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PnPUnifiedGroup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PnPUser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New-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PnPContentType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PnPContentTypeFromDocumentSet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PnPContentTypeFromList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PnPCustomAction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PnPEventReceiver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PnPField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PnPFieldFromContentType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PnPFile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PnPFileFromProvisioningTemplate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PnPFolder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PnPIndexedProperty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PnPJavaScriptLink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PnPList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PnPListItem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PnPNavigationNode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PnPPropertyBagValue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PnPPublishingImageRendition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PnPTaxonomyItem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PnPTenantSite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PnPTermGroup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PnPUnifiedGroup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PnPUserFromGroup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PnPView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PnPWebPart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PnPWikiPage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PnPWorkflowDefinition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Remove-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PnPWorkflowSubscription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Rename-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PnPFile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Rename-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PnPFolder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Request-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PnPReIndexList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Request-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PnPReIndexWeb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Restore-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PnpRecycleBinItem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Restore-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PnPTenantRecycleBinItem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Resume-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PnPWorkflowInstance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Save-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PnPProvisioningTemplate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Send-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PnPMail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PnPAppSideLoading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PnPAuditing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PnPAvailablePageLayouts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PnPContext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PnPDefaultColumnValues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PnPDefaultContentTypeToList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PnPDefaultPageLayout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PnPDocumentSetField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PnPFileCheckedIn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PnPFileCheckedOut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PnPGroupPermissions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PnPHomePage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PnPIndexedProperties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PnPList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PnPListItem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PnPListPermission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PnPMasterPage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PnPMinimalDownloadStrategy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PnPPropertyBagValue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PnPProvisioningTemplateMetadata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PnPRequestAccessEmails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PnPSearchConfiguration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PnPSiteClosure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PnPSitePolicy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PnPTaxonomyFieldValue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PnPTenantSite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PnPTheme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PnPTraceLog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PnPUnifiedGroup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PnPUserProfileProperty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PnPWebPartProperty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Set-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PnPWikiPageContent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Stop-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PnPWorkflowInstance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Submit-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PnPSearchQuery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Uninstall-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PnPAppInstance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pPr defTabSz="914344"/>
            <a:r>
              <a:rPr lang="en-US" sz="800" dirty="0">
                <a:solidFill>
                  <a:schemeClr val="tx2"/>
                </a:solidFill>
                <a:latin typeface="Consolas" panose="020B0609020204030204" pitchFamily="49" charset="0"/>
              </a:rPr>
              <a:t>Uninstall-</a:t>
            </a:r>
            <a:r>
              <a:rPr lang="en-US" sz="800" dirty="0" err="1">
                <a:solidFill>
                  <a:schemeClr val="tx2"/>
                </a:solidFill>
                <a:latin typeface="Consolas" panose="020B0609020204030204" pitchFamily="49" charset="0"/>
              </a:rPr>
              <a:t>PnPSolution</a:t>
            </a:r>
            <a:endParaRPr lang="en-US" sz="8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12" descr="SharePoint Patterns and Practices">
            <a:extLst>
              <a:ext uri="{FF2B5EF4-FFF2-40B4-BE49-F238E27FC236}">
                <a16:creationId xmlns:a16="http://schemas.microsoft.com/office/drawing/2014/main" xmlns="" id="{F1FA7080-3C6F-4FC7-93DD-5C0A71C6A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318" y="524669"/>
            <a:ext cx="3225881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88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Commandlet</a:t>
            </a:r>
            <a:r>
              <a:rPr lang="en-US" dirty="0"/>
              <a:t> categories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defTabSz="1219126"/>
            <a:r>
              <a:rPr lang="en-US" dirty="0">
                <a:latin typeface="Segoe UI"/>
              </a:rPr>
              <a:t>Administration</a:t>
            </a:r>
          </a:p>
          <a:p>
            <a:pPr defTabSz="1219126"/>
            <a:r>
              <a:rPr lang="en-US" dirty="0">
                <a:latin typeface="Segoe UI"/>
              </a:rPr>
              <a:t>Add-ins</a:t>
            </a:r>
          </a:p>
          <a:p>
            <a:pPr defTabSz="1219126"/>
            <a:r>
              <a:rPr lang="en-US" dirty="0">
                <a:latin typeface="Segoe UI"/>
              </a:rPr>
              <a:t>Branding</a:t>
            </a:r>
          </a:p>
          <a:p>
            <a:pPr defTabSz="1219126"/>
            <a:r>
              <a:rPr lang="en-US" dirty="0">
                <a:latin typeface="Segoe UI"/>
              </a:rPr>
              <a:t>Content Types</a:t>
            </a:r>
          </a:p>
          <a:p>
            <a:pPr defTabSz="1219126"/>
            <a:r>
              <a:rPr lang="en-US" dirty="0">
                <a:latin typeface="Segoe UI"/>
              </a:rPr>
              <a:t>Document Sets</a:t>
            </a:r>
          </a:p>
          <a:p>
            <a:pPr defTabSz="1219126"/>
            <a:r>
              <a:rPr lang="en-US" dirty="0">
                <a:latin typeface="Segoe UI"/>
              </a:rPr>
              <a:t>Event Receivers</a:t>
            </a:r>
          </a:p>
          <a:p>
            <a:pPr defTabSz="1219126"/>
            <a:r>
              <a:rPr lang="en-US" dirty="0">
                <a:latin typeface="Segoe UI"/>
              </a:rPr>
              <a:t>Features</a:t>
            </a:r>
          </a:p>
          <a:p>
            <a:pPr defTabSz="1219126"/>
            <a:r>
              <a:rPr lang="en-US" dirty="0">
                <a:latin typeface="Segoe UI"/>
              </a:rPr>
              <a:t>Fields</a:t>
            </a:r>
          </a:p>
          <a:p>
            <a:pPr defTabSz="1219126"/>
            <a:r>
              <a:rPr lang="en-US" dirty="0">
                <a:latin typeface="Segoe UI"/>
              </a:rPr>
              <a:t>Files</a:t>
            </a:r>
          </a:p>
          <a:p>
            <a:pPr defTabSz="1219126"/>
            <a:r>
              <a:rPr lang="en-US" dirty="0">
                <a:latin typeface="Segoe UI"/>
              </a:rPr>
              <a:t>Information Managements</a:t>
            </a:r>
          </a:p>
          <a:p>
            <a:pPr defTabSz="1219126"/>
            <a:r>
              <a:rPr lang="en-US" dirty="0">
                <a:latin typeface="Segoe UI"/>
              </a:rPr>
              <a:t>Lists</a:t>
            </a:r>
          </a:p>
          <a:p>
            <a:pPr defTabSz="1219126"/>
            <a:r>
              <a:rPr lang="en-US" dirty="0">
                <a:latin typeface="Segoe UI"/>
              </a:rPr>
              <a:t>Principals (users / groups)</a:t>
            </a:r>
          </a:p>
          <a:p>
            <a:pPr defTabSz="1219126"/>
            <a:r>
              <a:rPr lang="en-US" dirty="0">
                <a:latin typeface="Segoe UI"/>
              </a:rPr>
              <a:t>Provisioning</a:t>
            </a:r>
          </a:p>
          <a:p>
            <a:pPr defTabSz="1219126"/>
            <a:r>
              <a:rPr lang="en-US" dirty="0">
                <a:latin typeface="Segoe UI"/>
              </a:rPr>
              <a:t>Publishing</a:t>
            </a:r>
          </a:p>
          <a:p>
            <a:pPr defTabSz="1219126"/>
            <a:r>
              <a:rPr lang="en-US" dirty="0">
                <a:latin typeface="Segoe UI"/>
              </a:rPr>
              <a:t>Recycle bin</a:t>
            </a:r>
          </a:p>
          <a:p>
            <a:pPr defTabSz="1219126"/>
            <a:r>
              <a:rPr lang="en-US" dirty="0">
                <a:latin typeface="Segoe UI"/>
              </a:rPr>
              <a:t>Search</a:t>
            </a:r>
          </a:p>
          <a:p>
            <a:pPr defTabSz="1219126"/>
            <a:r>
              <a:rPr lang="en-US" dirty="0">
                <a:latin typeface="Segoe UI"/>
              </a:rPr>
              <a:t>Taxonomy</a:t>
            </a:r>
          </a:p>
          <a:p>
            <a:pPr defTabSz="1219126"/>
            <a:r>
              <a:rPr lang="en-US" dirty="0">
                <a:latin typeface="Segoe UI"/>
              </a:rPr>
              <a:t>User Profiles</a:t>
            </a:r>
          </a:p>
          <a:p>
            <a:pPr defTabSz="1219126"/>
            <a:r>
              <a:rPr lang="en-US" dirty="0">
                <a:latin typeface="Segoe UI"/>
              </a:rPr>
              <a:t>Web Parts</a:t>
            </a:r>
          </a:p>
          <a:p>
            <a:pPr defTabSz="1219126"/>
            <a:r>
              <a:rPr lang="en-US" dirty="0">
                <a:latin typeface="Segoe UI"/>
              </a:rPr>
              <a:t>Workflows</a:t>
            </a:r>
            <a:endParaRPr lang="it-IT" dirty="0"/>
          </a:p>
        </p:txBody>
      </p:sp>
      <p:pic>
        <p:nvPicPr>
          <p:cNvPr id="6" name="Picture 12" descr="SharePoint Patterns and Practices">
            <a:extLst>
              <a:ext uri="{FF2B5EF4-FFF2-40B4-BE49-F238E27FC236}">
                <a16:creationId xmlns:a16="http://schemas.microsoft.com/office/drawing/2014/main" xmlns="" id="{BE502B3F-5E73-4055-B585-CC266A49A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23" y="2087034"/>
            <a:ext cx="4301175" cy="134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66175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878402-EE19-4307-A72F-4EE13D2C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store passwords in your scripts!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8F44FE-9262-4C1D-AE9C-3352EE386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733" dirty="0"/>
              <a:t>Prompt for credentials, or better:</a:t>
            </a:r>
          </a:p>
          <a:p>
            <a:r>
              <a:rPr lang="en-US" sz="3733" dirty="0"/>
              <a:t>Use the </a:t>
            </a:r>
            <a:r>
              <a:rPr lang="en-US" sz="3733" dirty="0" err="1"/>
              <a:t>CredentialManager</a:t>
            </a:r>
            <a:r>
              <a:rPr lang="en-US" sz="3733" dirty="0"/>
              <a:t> module</a:t>
            </a:r>
            <a:br>
              <a:rPr lang="en-US" sz="3733" dirty="0"/>
            </a:br>
            <a:r>
              <a:rPr lang="en-US" sz="3733" dirty="0" smtClean="0"/>
              <a:t>Install-Module </a:t>
            </a:r>
            <a:r>
              <a:rPr lang="en-US" sz="3733" dirty="0" err="1"/>
              <a:t>CredentialManager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B93CB86-DEA6-464F-9955-B32590D07FEE}"/>
              </a:ext>
            </a:extLst>
          </p:cNvPr>
          <p:cNvSpPr/>
          <p:nvPr/>
        </p:nvSpPr>
        <p:spPr>
          <a:xfrm>
            <a:off x="1058196" y="4270960"/>
            <a:ext cx="4667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$credential = Get-</a:t>
            </a:r>
            <a:r>
              <a:rPr lang="en-US" dirty="0" err="1">
                <a:solidFill>
                  <a:schemeClr val="bg1"/>
                </a:solidFill>
              </a:rPr>
              <a:t>StoredCredential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SPSMilan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6E423F4-A9C9-405D-8C84-BCCB20F9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376" y="3975475"/>
            <a:ext cx="7557275" cy="27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8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this talk is for…	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already know some PowerShell</a:t>
            </a:r>
          </a:p>
          <a:p>
            <a:r>
              <a:rPr lang="en-US" dirty="0"/>
              <a:t>You know your way around the </a:t>
            </a:r>
            <a:br>
              <a:rPr lang="en-US" dirty="0"/>
            </a:br>
            <a:r>
              <a:rPr lang="en-US" dirty="0"/>
              <a:t>Office 365 admin center</a:t>
            </a:r>
          </a:p>
          <a:p>
            <a:r>
              <a:rPr lang="en-US" dirty="0"/>
              <a:t>You’re not your company’s automation wizard</a:t>
            </a:r>
            <a:br>
              <a:rPr lang="en-US" dirty="0"/>
            </a:br>
            <a:r>
              <a:rPr lang="en-US" dirty="0"/>
              <a:t>or </a:t>
            </a:r>
            <a:r>
              <a:rPr lang="en-US" dirty="0" err="1"/>
              <a:t>devops</a:t>
            </a:r>
            <a:r>
              <a:rPr lang="en-US" dirty="0"/>
              <a:t> guru</a:t>
            </a:r>
          </a:p>
        </p:txBody>
      </p:sp>
    </p:spTree>
    <p:extLst>
      <p:ext uri="{BB962C8B-B14F-4D97-AF65-F5344CB8AC3E}">
        <p14:creationId xmlns:p14="http://schemas.microsoft.com/office/powerpoint/2010/main" val="296136743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ABDCA6-54EF-4003-BFCD-4BBCF139D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your own!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8AE3DE-73F1-47BE-8D99-7E885AC7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Contribute to open source</a:t>
            </a:r>
          </a:p>
          <a:p>
            <a:r>
              <a:rPr lang="en-US" dirty="0"/>
              <a:t>Learn how to write &amp; document modules</a:t>
            </a:r>
          </a:p>
          <a:p>
            <a:pPr lvl="1"/>
            <a:r>
              <a:rPr lang="en-US" dirty="0"/>
              <a:t>Plaster</a:t>
            </a:r>
          </a:p>
          <a:p>
            <a:pPr lvl="1"/>
            <a:r>
              <a:rPr lang="en-US" dirty="0"/>
              <a:t>Pester</a:t>
            </a:r>
          </a:p>
          <a:p>
            <a:pPr lvl="1"/>
            <a:r>
              <a:rPr lang="en-US" dirty="0" err="1"/>
              <a:t>PlatyPS</a:t>
            </a:r>
            <a:endParaRPr lang="en-US" dirty="0"/>
          </a:p>
          <a:p>
            <a:pPr lvl="1"/>
            <a:r>
              <a:rPr lang="en-US"/>
              <a:t>PSScriptAnalyzer</a:t>
            </a:r>
            <a:endParaRPr lang="en-US" dirty="0"/>
          </a:p>
          <a:p>
            <a:r>
              <a:rPr lang="en-US" dirty="0"/>
              <a:t>Learn Git &amp;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Learn to use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230161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231765D-3CB3-4D5B-A05A-1D9C6C3995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7" b="524"/>
          <a:stretch/>
        </p:blipFill>
        <p:spPr>
          <a:xfrm>
            <a:off x="21" y="2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05B961-5E67-4588-AA96-969C0098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9"/>
          </a:xfrm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Alternative to PowerShell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980C12E-1514-4F7D-97B0-54DE194D8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5"/>
            <a:ext cx="9144000" cy="1098395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9D5AA1-E68A-4AA6-ACF0-7B3A18A8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What, no PowerShell?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7DC7A0-8950-4253-AA39-555F513A0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Introducing the Office 365 CLI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https://github.com/pnp/office365-cli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CCFB7698-1EE2-4346-B819-E5F94A83C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883" y="4793684"/>
            <a:ext cx="2380952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CB94D214-B7B2-4588-867E-622910B12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78" y="0"/>
            <a:ext cx="9473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DDC3C40A-4419-41F6-B3C7-0F387B1FA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3645BA-D5F9-4358-91B5-7951097A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04FAE1-6882-4F99-AA97-88DB7A872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733" dirty="0"/>
              <a:t>Get familiar with PowerShell if you aren’t already</a:t>
            </a:r>
          </a:p>
          <a:p>
            <a:r>
              <a:rPr lang="en-US" sz="3733" dirty="0"/>
              <a:t>Learn how to work with modules</a:t>
            </a:r>
          </a:p>
          <a:p>
            <a:r>
              <a:rPr lang="en-US" sz="3733" dirty="0"/>
              <a:t>Learn to use Visual Studio Code</a:t>
            </a:r>
          </a:p>
          <a:p>
            <a:r>
              <a:rPr lang="en-US" sz="3733" dirty="0"/>
              <a:t>Know where to get the modules you need</a:t>
            </a:r>
          </a:p>
          <a:p>
            <a:r>
              <a:rPr lang="en-US" sz="3733" dirty="0"/>
              <a:t>Tap into the power of community and contribute</a:t>
            </a:r>
          </a:p>
        </p:txBody>
      </p:sp>
    </p:spTree>
    <p:extLst>
      <p:ext uri="{BB962C8B-B14F-4D97-AF65-F5344CB8AC3E}">
        <p14:creationId xmlns:p14="http://schemas.microsoft.com/office/powerpoint/2010/main" val="18084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PowerShell</a:t>
            </a:r>
          </a:p>
          <a:p>
            <a:r>
              <a:rPr lang="en-US" dirty="0"/>
              <a:t>PowerShell and Office 365</a:t>
            </a:r>
          </a:p>
          <a:p>
            <a:r>
              <a:rPr lang="en-US" dirty="0"/>
              <a:t>Get Involved!</a:t>
            </a:r>
          </a:p>
          <a:p>
            <a:r>
              <a:rPr lang="en-US" dirty="0"/>
              <a:t>Alternative to PowerShell</a:t>
            </a:r>
          </a:p>
        </p:txBody>
      </p:sp>
    </p:spTree>
    <p:extLst>
      <p:ext uri="{BB962C8B-B14F-4D97-AF65-F5344CB8AC3E}">
        <p14:creationId xmlns:p14="http://schemas.microsoft.com/office/powerpoint/2010/main" val="10331953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next to a body of water&#10;&#10;Description generated with high confidence">
            <a:extLst>
              <a:ext uri="{FF2B5EF4-FFF2-40B4-BE49-F238E27FC236}">
                <a16:creationId xmlns:a16="http://schemas.microsoft.com/office/drawing/2014/main" xmlns="" id="{127E51E0-F0A7-4665-8820-D83A337FA1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2"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05B961-5E67-4588-AA96-969C0098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9"/>
          </a:xfrm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Using PowerShell</a:t>
            </a:r>
          </a:p>
        </p:txBody>
      </p:sp>
    </p:spTree>
    <p:extLst>
      <p:ext uri="{BB962C8B-B14F-4D97-AF65-F5344CB8AC3E}">
        <p14:creationId xmlns:p14="http://schemas.microsoft.com/office/powerpoint/2010/main" val="27871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you say?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tasks are only available in PowerShell</a:t>
            </a:r>
          </a:p>
          <a:p>
            <a:r>
              <a:rPr lang="en-US" dirty="0"/>
              <a:t>Anything you need to do more than once</a:t>
            </a:r>
          </a:p>
          <a:p>
            <a:r>
              <a:rPr lang="en-US" dirty="0"/>
              <a:t>Automating tasks should be one of your life goals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24597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is Caring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PowerShell is open source now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https://github.com/PowerShell</a:t>
            </a:r>
            <a:endParaRPr lang="en-US" dirty="0"/>
          </a:p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60814F2-0749-4C6D-B3D5-595404F16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95" y="3358316"/>
            <a:ext cx="6559452" cy="3306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4D498E4-EEF1-4722-90C0-A09E1A346C4A}"/>
              </a:ext>
            </a:extLst>
          </p:cNvPr>
          <p:cNvSpPr txBox="1"/>
          <p:nvPr/>
        </p:nvSpPr>
        <p:spPr>
          <a:xfrm>
            <a:off x="4705565" y="3471929"/>
            <a:ext cx="244266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bg1">
                    <a:lumMod val="50000"/>
                  </a:schemeClr>
                </a:solidFill>
              </a:rPr>
              <a:t>May 2018 - June 2018</a:t>
            </a:r>
          </a:p>
        </p:txBody>
      </p:sp>
    </p:spTree>
    <p:extLst>
      <p:ext uri="{BB962C8B-B14F-4D97-AF65-F5344CB8AC3E}">
        <p14:creationId xmlns:p14="http://schemas.microsoft.com/office/powerpoint/2010/main" val="35206702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6D86757-2908-405B-BF04-CFE81E47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5" y="-422029"/>
            <a:ext cx="10665401" cy="1767417"/>
          </a:xfrm>
        </p:spPr>
        <p:txBody>
          <a:bodyPr/>
          <a:lstStyle/>
          <a:p>
            <a:r>
              <a:rPr lang="en-US" dirty="0"/>
              <a:t>There’s two versions of PowerShell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3FC8D68A-685F-43F9-8C32-5B51511D1870}"/>
              </a:ext>
            </a:extLst>
          </p:cNvPr>
          <p:cNvSpPr txBox="1">
            <a:spLocks/>
          </p:cNvSpPr>
          <p:nvPr/>
        </p:nvSpPr>
        <p:spPr>
          <a:xfrm>
            <a:off x="99484" y="1310959"/>
            <a:ext cx="6877049" cy="109854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892" indent="-342892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 smtClean="0">
                <a:solidFill>
                  <a:schemeClr val="tx2"/>
                </a:solidFill>
              </a:rPr>
              <a:t>PowerShell</a:t>
            </a:r>
            <a:endParaRPr lang="en-US" sz="3733" b="1" dirty="0">
              <a:solidFill>
                <a:schemeClr val="tx2"/>
              </a:solidFill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E1F03103-D6D0-48A9-8C86-F833C6D011CF}"/>
              </a:ext>
            </a:extLst>
          </p:cNvPr>
          <p:cNvSpPr txBox="1">
            <a:spLocks/>
          </p:cNvSpPr>
          <p:nvPr/>
        </p:nvSpPr>
        <p:spPr>
          <a:xfrm>
            <a:off x="1" y="2174632"/>
            <a:ext cx="6877049" cy="4912784"/>
          </a:xfrm>
          <a:prstGeom prst="rect">
            <a:avLst/>
          </a:prstGeom>
        </p:spPr>
        <p:txBody>
          <a:bodyPr/>
          <a:lstStyle>
            <a:lvl1pPr marL="342892" indent="-342892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The old and trusted</a:t>
            </a:r>
          </a:p>
          <a:p>
            <a:r>
              <a:rPr lang="en-US" dirty="0">
                <a:solidFill>
                  <a:schemeClr val="tx2"/>
                </a:solidFill>
              </a:rPr>
              <a:t>.NET Framework</a:t>
            </a:r>
          </a:p>
          <a:p>
            <a:r>
              <a:rPr lang="en-US" dirty="0">
                <a:solidFill>
                  <a:schemeClr val="tx2"/>
                </a:solidFill>
              </a:rPr>
              <a:t>Windows only</a:t>
            </a:r>
          </a:p>
          <a:p>
            <a:r>
              <a:rPr lang="en-US" dirty="0">
                <a:solidFill>
                  <a:schemeClr val="tx2"/>
                </a:solidFill>
              </a:rPr>
              <a:t>powershell.exe</a:t>
            </a:r>
          </a:p>
          <a:p>
            <a:r>
              <a:rPr lang="en-US" dirty="0">
                <a:solidFill>
                  <a:schemeClr val="tx2"/>
                </a:solidFill>
              </a:rPr>
              <a:t>versions 1.0 &gt; 5.1</a:t>
            </a:r>
          </a:p>
          <a:p>
            <a:r>
              <a:rPr lang="en-US" dirty="0">
                <a:solidFill>
                  <a:schemeClr val="tx2"/>
                </a:solidFill>
              </a:rPr>
              <a:t>continues to be supported</a:t>
            </a:r>
          </a:p>
          <a:p>
            <a:endParaRPr lang="en-US" sz="3733" dirty="0">
              <a:solidFill>
                <a:schemeClr val="tx2"/>
              </a:solidFill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FB40D18C-7F7F-432C-9E60-81DC49BEFDB6}"/>
              </a:ext>
            </a:extLst>
          </p:cNvPr>
          <p:cNvSpPr txBox="1">
            <a:spLocks/>
          </p:cNvSpPr>
          <p:nvPr/>
        </p:nvSpPr>
        <p:spPr>
          <a:xfrm>
            <a:off x="6427258" y="1367791"/>
            <a:ext cx="6910917" cy="1098549"/>
          </a:xfrm>
          <a:prstGeom prst="rect">
            <a:avLst/>
          </a:prstGeom>
        </p:spPr>
        <p:txBody>
          <a:bodyPr/>
          <a:lstStyle>
            <a:lvl1pPr marL="342892" indent="-342892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>
                <a:solidFill>
                  <a:schemeClr val="tx2"/>
                </a:solidFill>
              </a:rPr>
              <a:t>PowerShell Core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xmlns="" id="{34204DD8-3C61-4420-B804-ABEC351A65E3}"/>
              </a:ext>
            </a:extLst>
          </p:cNvPr>
          <p:cNvSpPr txBox="1">
            <a:spLocks/>
          </p:cNvSpPr>
          <p:nvPr/>
        </p:nvSpPr>
        <p:spPr>
          <a:xfrm>
            <a:off x="6354231" y="2235961"/>
            <a:ext cx="6910917" cy="4912784"/>
          </a:xfrm>
          <a:prstGeom prst="rect">
            <a:avLst/>
          </a:prstGeom>
        </p:spPr>
        <p:txBody>
          <a:bodyPr/>
          <a:lstStyle>
            <a:lvl1pPr marL="342892" indent="-342892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31" indent="-285743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The new kid on the block</a:t>
            </a:r>
          </a:p>
          <a:p>
            <a:r>
              <a:rPr lang="en-US" dirty="0">
                <a:solidFill>
                  <a:schemeClr val="tx2"/>
                </a:solidFill>
              </a:rPr>
              <a:t>.NET Core</a:t>
            </a:r>
          </a:p>
          <a:p>
            <a:r>
              <a:rPr lang="en-US" dirty="0">
                <a:solidFill>
                  <a:schemeClr val="tx2"/>
                </a:solidFill>
              </a:rPr>
              <a:t>Cross platform</a:t>
            </a:r>
          </a:p>
          <a:p>
            <a:r>
              <a:rPr lang="en-US" dirty="0">
                <a:solidFill>
                  <a:schemeClr val="tx2"/>
                </a:solidFill>
              </a:rPr>
              <a:t>pwsh.exe</a:t>
            </a:r>
          </a:p>
          <a:p>
            <a:r>
              <a:rPr lang="en-US" dirty="0">
                <a:solidFill>
                  <a:schemeClr val="tx2"/>
                </a:solidFill>
              </a:rPr>
              <a:t>version 6 and beyond</a:t>
            </a:r>
          </a:p>
          <a:p>
            <a:r>
              <a:rPr lang="en-US" dirty="0">
                <a:solidFill>
                  <a:schemeClr val="tx2"/>
                </a:solidFill>
              </a:rPr>
              <a:t>the way forward</a:t>
            </a:r>
            <a:endParaRPr lang="en-US" sz="3733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E171F78-BAEE-4B36-92E9-8062306CC8AD}"/>
              </a:ext>
            </a:extLst>
          </p:cNvPr>
          <p:cNvSpPr txBox="1"/>
          <p:nvPr/>
        </p:nvSpPr>
        <p:spPr>
          <a:xfrm>
            <a:off x="99483" y="6266076"/>
            <a:ext cx="7901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Both versions can be used side-by-side on the same system</a:t>
            </a:r>
          </a:p>
        </p:txBody>
      </p:sp>
    </p:spTree>
    <p:extLst>
      <p:ext uri="{BB962C8B-B14F-4D97-AF65-F5344CB8AC3E}">
        <p14:creationId xmlns:p14="http://schemas.microsoft.com/office/powerpoint/2010/main" val="11382098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Core is upon us!</a:t>
            </a:r>
            <a:endParaRPr lang="it-IT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xmlns="" id="{09A0D381-E9B2-4C22-B33D-048B7ED04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689101"/>
            <a:ext cx="11451167" cy="4976284"/>
          </a:xfrm>
        </p:spPr>
        <p:txBody>
          <a:bodyPr>
            <a:normAutofit/>
          </a:bodyPr>
          <a:lstStyle/>
          <a:p>
            <a:r>
              <a:rPr lang="en-US" sz="3733" dirty="0"/>
              <a:t>PowerShell Core 6.0 was released in January of 2018</a:t>
            </a:r>
          </a:p>
          <a:p>
            <a:r>
              <a:rPr lang="en-US" sz="3733" dirty="0"/>
              <a:t>Currently at version 6.1.0</a:t>
            </a:r>
          </a:p>
          <a:p>
            <a:r>
              <a:rPr lang="en-US" sz="3733" dirty="0"/>
              <a:t>Cross-platform: Windows, macOS and Linux</a:t>
            </a:r>
          </a:p>
          <a:p>
            <a:endParaRPr lang="en-US" altLang="en-US" sz="3733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sz="3733" dirty="0">
                <a:latin typeface="Consolas" panose="020B0609020204030204" pitchFamily="49" charset="0"/>
              </a:rPr>
              <a:t>   </a:t>
            </a:r>
            <a:br>
              <a:rPr lang="en-US" altLang="en-US" sz="3733" dirty="0">
                <a:latin typeface="Consolas" panose="020B0609020204030204" pitchFamily="49" charset="0"/>
              </a:rPr>
            </a:br>
            <a:endParaRPr lang="en-US" altLang="en-US" sz="3733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sz="3733" dirty="0">
                <a:latin typeface="Consolas" panose="020B0609020204030204" pitchFamily="49" charset="0"/>
              </a:rPr>
              <a:t>   </a:t>
            </a:r>
            <a:r>
              <a:rPr lang="en-US" altLang="en-US" sz="3733" dirty="0" err="1">
                <a:latin typeface="Consolas" panose="020B0609020204030204" pitchFamily="49" charset="0"/>
              </a:rPr>
              <a:t>sudo</a:t>
            </a:r>
            <a:r>
              <a:rPr lang="en-US" altLang="en-US" sz="3733" dirty="0">
                <a:latin typeface="Consolas" panose="020B0609020204030204" pitchFamily="49" charset="0"/>
              </a:rPr>
              <a:t> apt-get install </a:t>
            </a:r>
            <a:r>
              <a:rPr lang="en-US" altLang="en-US" sz="3733" dirty="0" err="1">
                <a:latin typeface="Consolas" panose="020B0609020204030204" pitchFamily="49" charset="0"/>
              </a:rPr>
              <a:t>powershell</a:t>
            </a:r>
            <a:r>
              <a:rPr lang="en-US" altLang="en-US" sz="2133" dirty="0">
                <a:latin typeface="Consolas" panose="020B0609020204030204" pitchFamily="49" charset="0"/>
              </a:rPr>
              <a:t> </a:t>
            </a:r>
            <a:endParaRPr lang="en-US" altLang="en-US" sz="7200" dirty="0">
              <a:latin typeface="Consolas" panose="020B0609020204030204" pitchFamily="49" charset="0"/>
            </a:endParaRPr>
          </a:p>
          <a:p>
            <a:endParaRPr lang="en-US" sz="3733" dirty="0"/>
          </a:p>
        </p:txBody>
      </p:sp>
      <p:pic>
        <p:nvPicPr>
          <p:cNvPr id="7" name="Content Placeholder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xmlns="" id="{87504FF3-E521-4F1A-9136-90C63B691E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6" y="5521001"/>
            <a:ext cx="945417" cy="9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27519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duRamp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amp" id="{E6558685-06C0-4FF4-841B-DB7CCEC6997F}" vid="{8847DFA3-29B1-4B1A-9A58-5301351ED0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EduRamp-PPT Format</Template>
  <TotalTime>13</TotalTime>
  <Words>842</Words>
  <Application>Microsoft Office PowerPoint</Application>
  <PresentationFormat>Widescreen</PresentationFormat>
  <Paragraphs>385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Consolas</vt:lpstr>
      <vt:lpstr>Constantia</vt:lpstr>
      <vt:lpstr>Segoe UI</vt:lpstr>
      <vt:lpstr>Wingdings 2</vt:lpstr>
      <vt:lpstr>EduRamp</vt:lpstr>
      <vt:lpstr> Managing Office 365 without the admin center</vt:lpstr>
      <vt:lpstr>PowerPoint Presentation</vt:lpstr>
      <vt:lpstr>Who this talk is for… </vt:lpstr>
      <vt:lpstr>Agenda</vt:lpstr>
      <vt:lpstr>Using PowerShell</vt:lpstr>
      <vt:lpstr>PowerShell you say?</vt:lpstr>
      <vt:lpstr>Sharing is Caring</vt:lpstr>
      <vt:lpstr>There’s two versions of PowerShell</vt:lpstr>
      <vt:lpstr>PowerShell Core is upon us!</vt:lpstr>
      <vt:lpstr>PowerShell Core</vt:lpstr>
      <vt:lpstr>Windows PowerShell</vt:lpstr>
      <vt:lpstr>PowerShell hosts &amp; editors</vt:lpstr>
      <vt:lpstr>Visual Studio Code for authoring &amp; debugging</vt:lpstr>
      <vt:lpstr>PowerPoint Presentation</vt:lpstr>
      <vt:lpstr>Working with Modules 101</vt:lpstr>
      <vt:lpstr>Working with Modules 101 - Community</vt:lpstr>
      <vt:lpstr>PowerShell and Office 365</vt:lpstr>
      <vt:lpstr>Office 365 PowerShell Overview</vt:lpstr>
      <vt:lpstr>Flow &amp; PowerApps (preview)</vt:lpstr>
      <vt:lpstr>Prerequisites</vt:lpstr>
      <vt:lpstr>Installing remaining modules</vt:lpstr>
      <vt:lpstr>Are you confused yet?</vt:lpstr>
      <vt:lpstr>…or use the power of community!</vt:lpstr>
      <vt:lpstr>When to use which module?</vt:lpstr>
      <vt:lpstr>What about SharePoint?</vt:lpstr>
      <vt:lpstr>SharePoint Online PowerShell vs PNP</vt:lpstr>
      <vt:lpstr>300+ Commandlets</vt:lpstr>
      <vt:lpstr>Commandlet categories</vt:lpstr>
      <vt:lpstr>Don’t store passwords in your scripts!</vt:lpstr>
      <vt:lpstr>Write your own!</vt:lpstr>
      <vt:lpstr>Alternative to PowerShell</vt:lpstr>
      <vt:lpstr>What, no PowerShell?</vt:lpstr>
      <vt:lpstr>PowerPoint Presentation</vt:lpstr>
      <vt:lpstr>PowerPoint Presentation</vt:lpstr>
      <vt:lpstr>Key Takeaways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Managing Office 365 without the admin center</dc:title>
  <dc:creator>Jayabalan, Ashok Kumar</dc:creator>
  <cp:lastModifiedBy>Jayabalan, Ashok Kumar</cp:lastModifiedBy>
  <cp:revision>6</cp:revision>
  <dcterms:created xsi:type="dcterms:W3CDTF">2019-07-18T12:27:04Z</dcterms:created>
  <dcterms:modified xsi:type="dcterms:W3CDTF">2019-07-18T12:40:44Z</dcterms:modified>
</cp:coreProperties>
</file>